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9" r:id="rId1"/>
  </p:sldMasterIdLst>
  <p:sldIdLst>
    <p:sldId id="284" r:id="rId2"/>
    <p:sldId id="258" r:id="rId3"/>
    <p:sldId id="259" r:id="rId4"/>
    <p:sldId id="260" r:id="rId5"/>
    <p:sldId id="261" r:id="rId6"/>
    <p:sldId id="262" r:id="rId7"/>
    <p:sldId id="264" r:id="rId8"/>
    <p:sldId id="268" r:id="rId9"/>
    <p:sldId id="265" r:id="rId10"/>
    <p:sldId id="269" r:id="rId11"/>
    <p:sldId id="270" r:id="rId12"/>
    <p:sldId id="283" r:id="rId13"/>
    <p:sldId id="272" r:id="rId14"/>
    <p:sldId id="274" r:id="rId15"/>
    <p:sldId id="275" r:id="rId16"/>
    <p:sldId id="282" r:id="rId17"/>
    <p:sldId id="276" r:id="rId18"/>
    <p:sldId id="277" r:id="rId19"/>
    <p:sldId id="278" r:id="rId20"/>
    <p:sldId id="279" r:id="rId21"/>
    <p:sldId id="280" r:id="rId22"/>
    <p:sldId id="286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61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F9D5C-D5DD-4EE2-B316-565063B1CDA3}" type="datetimeFigureOut">
              <a:rPr lang="en-US" smtClean="0"/>
              <a:t>9/29/2018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2E133-8ECA-4141-8FCD-214095BC5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011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1208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652309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5634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763674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2574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F9D5C-D5DD-4EE2-B316-565063B1CDA3}" type="datetimeFigureOut">
              <a:rPr lang="en-US" smtClean="0"/>
              <a:t>9/29/2018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2E133-8ECA-4141-8FCD-214095BC5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3184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F9D5C-D5DD-4EE2-B316-565063B1CDA3}" type="datetimeFigureOut">
              <a:rPr lang="en-US" smtClean="0"/>
              <a:t>9/29/2018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2E133-8ECA-4141-8FCD-214095BC5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358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F9D5C-D5DD-4EE2-B316-565063B1CDA3}" type="datetimeFigureOut">
              <a:rPr lang="en-US" smtClean="0"/>
              <a:t>9/29/2018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2E133-8ECA-4141-8FCD-214095BC5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940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F9D5C-D5DD-4EE2-B316-565063B1CDA3}" type="datetimeFigureOut">
              <a:rPr lang="en-US" smtClean="0"/>
              <a:t>9/29/2018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2E133-8ECA-4141-8FCD-214095BC5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206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F9D5C-D5DD-4EE2-B316-565063B1CDA3}" type="datetimeFigureOut">
              <a:rPr lang="en-US" smtClean="0"/>
              <a:t>9/29/2018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2E133-8ECA-4141-8FCD-214095BC5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022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F9D5C-D5DD-4EE2-B316-565063B1CDA3}" type="datetimeFigureOut">
              <a:rPr lang="en-US" smtClean="0"/>
              <a:t>9/29/2018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2E133-8ECA-4141-8FCD-214095BC5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390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F9D5C-D5DD-4EE2-B316-565063B1CDA3}" type="datetimeFigureOut">
              <a:rPr lang="en-US" smtClean="0"/>
              <a:t>9/29/2018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2E133-8ECA-4141-8FCD-214095BC5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279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F9D5C-D5DD-4EE2-B316-565063B1CDA3}" type="datetimeFigureOut">
              <a:rPr lang="en-US" smtClean="0"/>
              <a:t>9/29/2018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2E133-8ECA-4141-8FCD-214095BC5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761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F9D5C-D5DD-4EE2-B316-565063B1CDA3}" type="datetimeFigureOut">
              <a:rPr lang="en-US" smtClean="0"/>
              <a:t>9/29/2018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2E133-8ECA-4141-8FCD-214095BC5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803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F9D5C-D5DD-4EE2-B316-565063B1CDA3}" type="datetimeFigureOut">
              <a:rPr lang="en-US" smtClean="0"/>
              <a:t>9/29/2018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2E133-8ECA-4141-8FCD-214095BC5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019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9/29/2018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31D221D-79E5-4825-8EEB-7C7B6B39293A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200" dirty="0">
              <a:solidFill>
                <a:srgbClr val="7030A0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712F20C-F127-427C-95C5-EEC0C4DEFCD2}"/>
              </a:ext>
            </a:extLst>
          </p:cNvPr>
          <p:cNvSpPr/>
          <p:nvPr userDrawn="1"/>
        </p:nvSpPr>
        <p:spPr>
          <a:xfrm>
            <a:off x="318051" y="318053"/>
            <a:ext cx="11569149" cy="625502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dirty="0">
                <a:solidFill>
                  <a:srgbClr val="7030A0"/>
                </a:solidFill>
              </a:rPr>
              <a:t> </a:t>
            </a:r>
            <a:endParaRPr lang="en-US" sz="32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952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  <p:sldLayoutId id="2147483762" r:id="rId13"/>
    <p:sldLayoutId id="2147483763" r:id="rId14"/>
    <p:sldLayoutId id="2147483764" r:id="rId15"/>
    <p:sldLayoutId id="214748376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g"/><Relationship Id="rId5" Type="http://schemas.openxmlformats.org/officeDocument/2006/relationships/image" Target="../media/image38.jpg"/><Relationship Id="rId4" Type="http://schemas.openxmlformats.org/officeDocument/2006/relationships/image" Target="../media/image3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g"/><Relationship Id="rId5" Type="http://schemas.openxmlformats.org/officeDocument/2006/relationships/image" Target="../media/image43.jpg"/><Relationship Id="rId4" Type="http://schemas.openxmlformats.org/officeDocument/2006/relationships/image" Target="../media/image4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7" Type="http://schemas.openxmlformats.org/officeDocument/2006/relationships/image" Target="../media/image56.jp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jp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syedanazmunnaher58@gmail.com" TargetMode="Externa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6.jpg"/><Relationship Id="rId7" Type="http://schemas.openxmlformats.org/officeDocument/2006/relationships/image" Target="../media/image10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7" Type="http://schemas.openxmlformats.org/officeDocument/2006/relationships/image" Target="../media/image21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g"/><Relationship Id="rId3" Type="http://schemas.openxmlformats.org/officeDocument/2006/relationships/image" Target="../media/image23.png"/><Relationship Id="rId7" Type="http://schemas.openxmlformats.org/officeDocument/2006/relationships/image" Target="../media/image26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g"/><Relationship Id="rId5" Type="http://schemas.openxmlformats.org/officeDocument/2006/relationships/image" Target="../media/image24.jpeg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90BE38D-DB8F-4A45-AB95-BB19B79734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557" y="344557"/>
            <a:ext cx="11489633" cy="61357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WordArt 11"/>
          <p:cNvSpPr>
            <a:spLocks noChangeArrowheads="1" noChangeShapeType="1" noTextEdit="1"/>
          </p:cNvSpPr>
          <p:nvPr/>
        </p:nvSpPr>
        <p:spPr bwMode="auto">
          <a:xfrm>
            <a:off x="3040534" y="2837645"/>
            <a:ext cx="6503831" cy="95303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fromWordArt="1"/>
          <a:lstStyle/>
          <a:p>
            <a:pPr algn="ctr"/>
            <a:r>
              <a:rPr lang="as-IN" sz="6000" b="1" kern="1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as-IN" sz="6000" kern="1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000" b="1" kern="1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r>
              <a:rPr lang="as-IN" sz="6000" kern="10" dirty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kern="10" dirty="0">
              <a:ln w="0">
                <a:solidFill>
                  <a:srgbClr val="C00000"/>
                </a:solidFill>
              </a:ln>
              <a:solidFill>
                <a:srgbClr val="C00000"/>
              </a:solidFill>
              <a:effectLst>
                <a:reflection blurRad="6350" stA="53000" endA="300" endPos="35500" dir="5400000" sy="-9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5933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660160" y="543543"/>
            <a:ext cx="6483840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pPr algn="ctr"/>
            <a:r>
              <a:rPr lang="bn-BD" sz="4800" dirty="0">
                <a:latin typeface="NikoshBAN" pitchFamily="2" charset="0"/>
                <a:cs typeface="NikoshBAN" pitchFamily="2" charset="0"/>
              </a:rPr>
              <a:t>কৃষি থেকে আরও যা পাওয়া যায় </a:t>
            </a:r>
            <a:endParaRPr lang="en-US" sz="4800" dirty="0"/>
          </a:p>
        </p:txBody>
      </p:sp>
      <p:sp>
        <p:nvSpPr>
          <p:cNvPr id="20" name="Rectangle 19"/>
          <p:cNvSpPr/>
          <p:nvPr/>
        </p:nvSpPr>
        <p:spPr>
          <a:xfrm>
            <a:off x="553440" y="1554154"/>
            <a:ext cx="31840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কাপড় তৈরীর সুতা-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440" y="2262040"/>
            <a:ext cx="3810000" cy="31753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054" y="2262040"/>
            <a:ext cx="3588575" cy="31753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1243" y="2262040"/>
            <a:ext cx="3331028" cy="31753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1" name="TextBox 20"/>
          <p:cNvSpPr txBox="1"/>
          <p:nvPr/>
        </p:nvSpPr>
        <p:spPr>
          <a:xfrm>
            <a:off x="2005230" y="5508662"/>
            <a:ext cx="1074333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রেশম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850670" y="5508662"/>
            <a:ext cx="848309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তুলা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532603" y="5508662"/>
            <a:ext cx="906017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পাট </a:t>
            </a:r>
          </a:p>
        </p:txBody>
      </p:sp>
    </p:spTree>
    <p:extLst>
      <p:ext uri="{BB962C8B-B14F-4D97-AF65-F5344CB8AC3E}">
        <p14:creationId xmlns:p14="http://schemas.microsoft.com/office/powerpoint/2010/main" val="24600633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0" grpId="0"/>
      <p:bldP spid="21" grpId="0"/>
      <p:bldP spid="22" grpId="0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4268" y="302932"/>
            <a:ext cx="29974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গৃহ নির্মান সামগ্রী-</a:t>
            </a:r>
            <a:endParaRPr lang="en-US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3686" y="1120786"/>
            <a:ext cx="4227445" cy="241627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004" y="1120785"/>
            <a:ext cx="4232662" cy="241627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868004" y="1120785"/>
            <a:ext cx="816249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bn-BD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কাঠ</a:t>
            </a:r>
            <a:endParaRPr lang="en-US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105337" y="1120785"/>
            <a:ext cx="785793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bn-BD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বাঁশ</a:t>
            </a:r>
            <a:endParaRPr lang="en-US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004" y="4037304"/>
            <a:ext cx="4232662" cy="241627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3685" y="4037304"/>
            <a:ext cx="4227445" cy="241627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10182282" y="4037304"/>
            <a:ext cx="708848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bn-BD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খড়</a:t>
            </a:r>
            <a:endParaRPr lang="en-US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63219" y="5745688"/>
            <a:ext cx="1699504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bn-BD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গোলপাতা</a:t>
            </a:r>
            <a:endParaRPr lang="en-US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56849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1363" y="365216"/>
            <a:ext cx="26335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ঔষধ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- 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840" y="1711976"/>
            <a:ext cx="3799013" cy="414126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9372" y="3953436"/>
            <a:ext cx="3449910" cy="239311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412" y="3953436"/>
            <a:ext cx="3449909" cy="239311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412" y="1237247"/>
            <a:ext cx="3449908" cy="238789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9372" y="1237247"/>
            <a:ext cx="3449910" cy="238789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537412" y="5638664"/>
            <a:ext cx="989373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bn-BD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বয়রা</a:t>
            </a:r>
            <a:endParaRPr lang="en-US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7411" y="2917259"/>
            <a:ext cx="1523174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bn-BD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আমলকী</a:t>
            </a:r>
            <a:endParaRPr lang="en-US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38840" y="5145357"/>
            <a:ext cx="1085554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bn-BD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বাসক</a:t>
            </a:r>
            <a:endParaRPr lang="en-US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289372" y="2917259"/>
            <a:ext cx="1348446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bn-BD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হরতকি</a:t>
            </a:r>
            <a:endParaRPr lang="en-US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24186" y="5638664"/>
            <a:ext cx="1435008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bn-BD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থানকুনি</a:t>
            </a:r>
            <a:endParaRPr lang="en-US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781650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0" grpId="0"/>
      <p:bldP spid="11" grpId="0"/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3185" y="914972"/>
            <a:ext cx="3829421" cy="26341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608" y="914973"/>
            <a:ext cx="3829421" cy="26341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276236" y="914972"/>
            <a:ext cx="785793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bn-BD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বাঁশ</a:t>
            </a:r>
            <a:endParaRPr lang="en-US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353758" y="915545"/>
            <a:ext cx="708848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bn-BD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খড়</a:t>
            </a:r>
            <a:endParaRPr lang="en-US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2021" y="326816"/>
            <a:ext cx="18784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জ্বালানী- </a:t>
            </a:r>
            <a:endParaRPr lang="en-US" sz="4000" dirty="0"/>
          </a:p>
        </p:txBody>
      </p:sp>
      <p:grpSp>
        <p:nvGrpSpPr>
          <p:cNvPr id="7" name="Group 6"/>
          <p:cNvGrpSpPr/>
          <p:nvPr/>
        </p:nvGrpSpPr>
        <p:grpSpPr>
          <a:xfrm>
            <a:off x="7233185" y="3866685"/>
            <a:ext cx="3916778" cy="2534115"/>
            <a:chOff x="7442198" y="1280136"/>
            <a:chExt cx="4004136" cy="400161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42199" y="1280136"/>
              <a:ext cx="4004135" cy="2058144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42198" y="3338280"/>
              <a:ext cx="4004135" cy="194347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608" y="3866685"/>
            <a:ext cx="3829421" cy="25341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3147318" y="5792367"/>
            <a:ext cx="1898276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bn-BD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গাছের ডাল</a:t>
            </a:r>
            <a:endParaRPr lang="en-US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100729" y="5792367"/>
            <a:ext cx="3049233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bn-BD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গবাদি পশুর গোবর</a:t>
            </a:r>
            <a:endParaRPr lang="en-US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95946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63587" y="617630"/>
            <a:ext cx="15228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কাগজ-</a:t>
            </a:r>
            <a:endParaRPr lang="en-US" sz="4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72" y="3235893"/>
            <a:ext cx="3452832" cy="31152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120" y="1954737"/>
            <a:ext cx="3357155" cy="31152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3791" y="617630"/>
            <a:ext cx="3517467" cy="31152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4389120" y="4485092"/>
            <a:ext cx="785793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bn-BD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বাঁশ</a:t>
            </a:r>
            <a:endParaRPr lang="en-US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8772" y="5760224"/>
            <a:ext cx="816249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bn-BD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কাঠ</a:t>
            </a:r>
            <a:endParaRPr lang="en-US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187400" y="3024962"/>
            <a:ext cx="2425664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bn-BD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আখের ছোবড়া</a:t>
            </a:r>
            <a:endParaRPr lang="en-US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07363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812" y="3120663"/>
            <a:ext cx="3383824" cy="3336433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272" y="1849803"/>
            <a:ext cx="3683725" cy="3336432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634" y="557289"/>
            <a:ext cx="3428258" cy="3336432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173702" y="5734755"/>
            <a:ext cx="647934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bn-BD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দুধ</a:t>
            </a:r>
            <a:endParaRPr lang="en-US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31529" y="4478349"/>
            <a:ext cx="1146468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bn-BD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মাংস </a:t>
            </a:r>
            <a:endParaRPr lang="en-US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856231" y="3204417"/>
            <a:ext cx="822661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bn-BD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ডিম</a:t>
            </a:r>
            <a:endParaRPr lang="en-US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7106" y="456336"/>
            <a:ext cx="31705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পুষ্টি সমৃদ্ধ খাবার-</a:t>
            </a:r>
            <a:endParaRPr lang="en-US" sz="4000" dirty="0"/>
          </a:p>
        </p:txBody>
      </p:sp>
      <p:sp>
        <p:nvSpPr>
          <p:cNvPr id="9" name="Rectangle 8"/>
          <p:cNvSpPr/>
          <p:nvPr/>
        </p:nvSpPr>
        <p:spPr>
          <a:xfrm>
            <a:off x="4194271" y="5980976"/>
            <a:ext cx="7484621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এ সমস্ত পুষ্টি সমৃদ্ধ খাবার কৃষি থেকেই পাওয়া যায় পশু-পাখি পালনের মাধ্যমে।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392965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565777" y="370817"/>
            <a:ext cx="3207124" cy="9233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defRPr/>
            </a:pPr>
            <a:r>
              <a:rPr lang="bn-BD" sz="5400" u="sng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5400" u="sng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6042" y="1294147"/>
            <a:ext cx="110241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কাগজ তৈরীর উপকরণ এবং গৃহ নির্মাণ সামগ্রীর তালিকা করে দেখাও-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9933" y="2619214"/>
            <a:ext cx="3995004" cy="25545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কাগজ তৈরীর উপকরণঃ 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কাঠ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আখের ছোবড়া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বাঁশ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95682" y="2619214"/>
            <a:ext cx="4706738" cy="37856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গৃহ নির্মাণ সামগ্রীর তালিকাঃ 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কাঠ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বাঁশ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খড় 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শন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গোলপাতা </a:t>
            </a:r>
          </a:p>
        </p:txBody>
      </p:sp>
    </p:spTree>
    <p:extLst>
      <p:ext uri="{BB962C8B-B14F-4D97-AF65-F5344CB8AC3E}">
        <p14:creationId xmlns:p14="http://schemas.microsoft.com/office/powerpoint/2010/main" val="39857099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52998" y="438604"/>
            <a:ext cx="4278630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কৃষি বিষয়ক প্রশিক্ষণ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964" y="1501252"/>
            <a:ext cx="4051237" cy="382137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66" r="13213"/>
          <a:stretch/>
        </p:blipFill>
        <p:spPr>
          <a:xfrm>
            <a:off x="6960360" y="1322380"/>
            <a:ext cx="4628482" cy="417911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18836" y="5677385"/>
            <a:ext cx="99469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কৃষি বিষয়ে জ্ঞান ও দক্ষতা বৃদ্ধির জন্য কৃষি সম্প্রসারণ অধিদপ্তর কৃষকদের প্রশিক্ষণ দিচ্ছে।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38316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09630" y="567038"/>
            <a:ext cx="5715544" cy="76944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pPr algn="ctr"/>
            <a:r>
              <a:rPr lang="en-US" sz="4400" dirty="0" err="1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জীবনে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কৃষির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গুরুত্ব</a:t>
            </a:r>
            <a:endParaRPr 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870399" y="1681377"/>
                <a:ext cx="9994006" cy="397280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40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কৃষিভিত্তিক </a:t>
                </a:r>
                <a:r>
                  <a:rPr lang="en-US" sz="4000" dirty="0" err="1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বাংলাদেশের</a:t>
                </a:r>
                <a:r>
                  <a:rPr lang="en-US" sz="40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সার্বিক</a:t>
                </a:r>
                <a:r>
                  <a:rPr lang="en-US" sz="40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উন্নয়ন</a:t>
                </a:r>
                <a:r>
                  <a:rPr lang="en-US" sz="40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কৃষি</a:t>
                </a:r>
                <a:r>
                  <a:rPr lang="en-US" sz="40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নির্ভর</a:t>
                </a:r>
                <a:r>
                  <a:rPr lang="bn-BD" sz="40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তাই- </a:t>
                </a:r>
                <a:r>
                  <a:rPr lang="en-US" sz="40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4000" dirty="0">
                  <a:solidFill>
                    <a:schemeClr val="tx1"/>
                  </a:solidFill>
                </a:endParaRPr>
              </a:p>
              <a:p>
                <a:pPr marL="457200" indent="-457200">
                  <a:buFont typeface="Wingdings 2" panose="05020102010507070707" pitchFamily="18" charset="2"/>
                  <a:buChar char="³"/>
                </a:pPr>
                <a:endParaRPr lang="bn-BD" sz="3200" b="0" i="1" dirty="0">
                  <a:solidFill>
                    <a:schemeClr val="tx1"/>
                  </a:solidFill>
                  <a:latin typeface="Cambria Math" panose="02040503050406030204" pitchFamily="18" charset="0"/>
                  <a:cs typeface="NikoshBAN" pitchFamily="2" charset="0"/>
                  <a:sym typeface="Wingdings 2" panose="05020102010507070707" pitchFamily="18" charset="2"/>
                </a:endParaRPr>
              </a:p>
              <a:p>
                <a:pPr marL="457200" indent="-457200">
                  <a:buFont typeface="Wingdings 2" panose="05020102010507070707" pitchFamily="18" charset="2"/>
                  <a:buChar char="³"/>
                </a:pPr>
                <a14:m>
                  <m:oMath xmlns:m="http://schemas.openxmlformats.org/officeDocument/2006/math">
                    <m:r>
                      <a:rPr lang="bn-BD" sz="3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itchFamily="2" charset="0"/>
                        <a:sym typeface="Wingdings 2" panose="05020102010507070707" pitchFamily="18" charset="2"/>
                      </a:rPr>
                      <m:t>কৃষির</m:t>
                    </m:r>
                    <m:r>
                      <a:rPr lang="bn-BD" sz="3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itchFamily="2" charset="0"/>
                        <a:sym typeface="Wingdings 2" panose="05020102010507070707" pitchFamily="18" charset="2"/>
                      </a:rPr>
                      <m:t> </m:t>
                    </m:r>
                    <m:r>
                      <a:rPr lang="bn-BD" sz="3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itchFamily="2" charset="0"/>
                        <a:sym typeface="Wingdings 2" panose="05020102010507070707" pitchFamily="18" charset="2"/>
                      </a:rPr>
                      <m:t>উন্নয়ন</m:t>
                    </m:r>
                    <m:r>
                      <a:rPr lang="bn-BD" sz="3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itchFamily="2" charset="0"/>
                        <a:sym typeface="Wingdings 2" panose="05020102010507070707" pitchFamily="18" charset="2"/>
                      </a:rPr>
                      <m:t> </m:t>
                    </m:r>
                    <m:r>
                      <a:rPr lang="bn-BD" sz="3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itchFamily="2" charset="0"/>
                        <a:sym typeface="Wingdings 2" panose="05020102010507070707" pitchFamily="18" charset="2"/>
                      </a:rPr>
                      <m:t>হলে</m:t>
                    </m:r>
                    <m:r>
                      <a:rPr lang="bn-BD" sz="3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itchFamily="2" charset="0"/>
                        <a:sym typeface="Wingdings 2" panose="05020102010507070707" pitchFamily="18" charset="2"/>
                      </a:rPr>
                      <m:t> </m:t>
                    </m:r>
                    <m:r>
                      <a:rPr lang="bn-BD" sz="3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itchFamily="2" charset="0"/>
                        <a:sym typeface="Wingdings 2" panose="05020102010507070707" pitchFamily="18" charset="2"/>
                      </a:rPr>
                      <m:t>দেশের</m:t>
                    </m:r>
                    <m:r>
                      <a:rPr lang="bn-BD" sz="3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itchFamily="2" charset="0"/>
                        <a:sym typeface="Wingdings 2" panose="05020102010507070707" pitchFamily="18" charset="2"/>
                      </a:rPr>
                      <m:t> </m:t>
                    </m:r>
                    <m:r>
                      <a:rPr lang="bn-BD" sz="3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itchFamily="2" charset="0"/>
                        <a:sym typeface="Wingdings 2" panose="05020102010507070707" pitchFamily="18" charset="2"/>
                      </a:rPr>
                      <m:t>অর্থনৈতিক</m:t>
                    </m:r>
                    <m:r>
                      <a:rPr lang="bn-BD" sz="3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itchFamily="2" charset="0"/>
                        <a:sym typeface="Wingdings 2" panose="05020102010507070707" pitchFamily="18" charset="2"/>
                      </a:rPr>
                      <m:t> </m:t>
                    </m:r>
                    <m:r>
                      <a:rPr lang="bn-BD" sz="3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itchFamily="2" charset="0"/>
                        <a:sym typeface="Wingdings 2" panose="05020102010507070707" pitchFamily="18" charset="2"/>
                      </a:rPr>
                      <m:t>অবস্থার</m:t>
                    </m:r>
                    <m:r>
                      <a:rPr lang="bn-BD" sz="3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itchFamily="2" charset="0"/>
                        <a:sym typeface="Wingdings 2" panose="05020102010507070707" pitchFamily="18" charset="2"/>
                      </a:rPr>
                      <m:t> </m:t>
                    </m:r>
                    <m:r>
                      <a:rPr lang="bn-BD" sz="3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itchFamily="2" charset="0"/>
                        <a:sym typeface="Wingdings 2" panose="05020102010507070707" pitchFamily="18" charset="2"/>
                      </a:rPr>
                      <m:t>উন্নয়ন</m:t>
                    </m:r>
                    <m:r>
                      <a:rPr lang="bn-BD" sz="3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itchFamily="2" charset="0"/>
                        <a:sym typeface="Wingdings 2" panose="05020102010507070707" pitchFamily="18" charset="2"/>
                      </a:rPr>
                      <m:t> </m:t>
                    </m:r>
                    <m:r>
                      <a:rPr lang="bn-BD" sz="3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itchFamily="2" charset="0"/>
                        <a:sym typeface="Wingdings 2" panose="05020102010507070707" pitchFamily="18" charset="2"/>
                      </a:rPr>
                      <m:t>হবে</m:t>
                    </m:r>
                  </m:oMath>
                </a14:m>
                <a:r>
                  <a:rPr lang="bn-BD" sz="32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।</a:t>
                </a:r>
              </a:p>
              <a:p>
                <a:pPr marL="457200" indent="-457200">
                  <a:buFont typeface="Wingdings 2" panose="05020102010507070707" pitchFamily="18" charset="2"/>
                  <a:buChar char="³"/>
                </a:pPr>
                <a:r>
                  <a:rPr lang="bn-BD" sz="32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জনসাধারনের বিশেষ করে কৃষকের অবস্থার উন্নয়ন হবে।</a:t>
                </a:r>
              </a:p>
              <a:p>
                <a:pPr marL="457200" indent="-457200">
                  <a:buFont typeface="Wingdings 2" panose="05020102010507070707" pitchFamily="18" charset="2"/>
                  <a:buChar char="³"/>
                </a:pPr>
                <a:r>
                  <a:rPr lang="bn-BD" sz="32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বেকারত্ব দূর হবে। </a:t>
                </a:r>
                <a:endParaRPr lang="en-US" sz="3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marL="457200" indent="-457200">
                  <a:buFont typeface="Wingdings 2" panose="05020102010507070707" pitchFamily="18" charset="2"/>
                  <a:buChar char="³"/>
                </a:pPr>
                <a:r>
                  <a:rPr lang="en-US" sz="3200" dirty="0" err="1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কৃষির</a:t>
                </a:r>
                <a:r>
                  <a:rPr lang="en-US" sz="32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32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শিক্ষা ও কৃষিশিল্পের সম্প্রসারণ হবে</a:t>
                </a:r>
                <a:r>
                  <a:rPr lang="en-US" sz="32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।   </a:t>
                </a:r>
                <a:endParaRPr lang="bn-BD" sz="3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marL="457200" indent="-457200">
                  <a:buFont typeface="Wingdings 2" panose="05020102010507070707" pitchFamily="18" charset="2"/>
                  <a:buChar char="³"/>
                </a:pPr>
                <a:r>
                  <a:rPr lang="bn-BD" sz="32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বাংলাদেশ উন্নত দেশে পরিনত হবে। 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399" y="1681377"/>
                <a:ext cx="9994006" cy="3972800"/>
              </a:xfrm>
              <a:prstGeom prst="rect">
                <a:avLst/>
              </a:prstGeom>
              <a:blipFill rotWithShape="0">
                <a:blip r:embed="rId2"/>
                <a:stretch>
                  <a:fillRect l="-2006" b="-304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0245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9195900" y="423223"/>
            <a:ext cx="2536988" cy="9233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bn-BD" sz="5400" u="sng" dirty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54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77994" y="1270418"/>
            <a:ext cx="11022045" cy="10772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pPr algn="just"/>
            <a:r>
              <a:rPr lang="bn-BD" sz="3200" dirty="0">
                <a:latin typeface="NikoshBAN" pitchFamily="2" charset="0"/>
                <a:cs typeface="NikoshBAN" pitchFamily="2" charset="0"/>
              </a:rPr>
              <a:t>দুই দলে বিভক্ত হয়ে নিচের ছবিগুলো হতে ‘ক’ দল কৃষিজ পন্য এবং ‘খ’ দল অন্যান্য পন্যগুলোর তালিকা তৈরী করে দেখাও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37223" y="3722914"/>
            <a:ext cx="3471491" cy="2530929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7680923" y="3722913"/>
            <a:ext cx="3471491" cy="2530929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400023" y="3722913"/>
            <a:ext cx="25458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u="sng" dirty="0">
                <a:latin typeface="NikoshBAN" panose="02000000000000000000" pitchFamily="2" charset="0"/>
                <a:cs typeface="NikoshBAN" panose="02000000000000000000" pitchFamily="2" charset="0"/>
              </a:rPr>
              <a:t>‘ক’ দলঃ  কৃষিজ পন্য</a:t>
            </a:r>
            <a:endParaRPr lang="en-US" sz="28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104450" y="3722913"/>
            <a:ext cx="26244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u="sng" dirty="0">
                <a:latin typeface="NikoshBAN" panose="02000000000000000000" pitchFamily="2" charset="0"/>
                <a:cs typeface="NikoshBAN" panose="02000000000000000000" pitchFamily="2" charset="0"/>
              </a:rPr>
              <a:t>‘খ’ দলঃ অন্যান্য পন্য</a:t>
            </a:r>
            <a:endParaRPr lang="en-US" sz="28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995" y="2346019"/>
            <a:ext cx="1593705" cy="119665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549" y="2346019"/>
            <a:ext cx="1736252" cy="11966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7440" y="2346020"/>
            <a:ext cx="1752600" cy="12867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226" y="2444394"/>
            <a:ext cx="913723" cy="180173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1082" y="2346019"/>
            <a:ext cx="1714500" cy="12867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7981" y="2346018"/>
            <a:ext cx="1790661" cy="1286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23059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3.7037E-7 L -1.25E-6 3.7037E-7 C -0.00026 -0.00579 -0.00104 -0.01181 -0.00104 -0.01759 C -0.00104 -0.09954 -0.0026 -0.07986 0.00117 -0.11968 C 0.00156 -0.13866 0.0013 -0.15764 0.00222 -0.17639 C 0.00274 -0.18588 0.00612 -0.19259 0.00886 -0.2 C 0.01081 -0.20533 0.01146 -0.20764 0.01432 -0.21181 C 0.01654 -0.21459 0.01875 -0.2169 0.02097 -0.21968 C 0.02214 -0.22084 0.02305 -0.22269 0.02435 -0.22361 C 0.02539 -0.22431 0.02656 -0.22477 0.02761 -0.22547 C 0.02917 -0.22662 0.03034 -0.22917 0.03203 -0.2294 C 0.05365 -0.23125 0.07539 -0.23079 0.09714 -0.23148 C 0.103 -0.23403 0.10508 -0.23519 0.1125 -0.23519 C 0.13828 -0.23519 0.16406 -0.23403 0.18972 -0.23334 C 0.19232 -0.23264 0.19492 -0.23218 0.19753 -0.23148 C 0.19935 -0.23079 0.20117 -0.22986 0.203 -0.2294 C 0.21159 -0.22732 0.21263 -0.22801 0.22057 -0.22547 C 0.22214 -0.225 0.22357 -0.22408 0.225 -0.22361 C 0.22761 -0.22269 0.23021 -0.22222 0.23281 -0.22153 C 0.23503 -0.22107 0.23711 -0.21991 0.23932 -0.21968 C 0.24531 -0.21875 0.25117 -0.21829 0.25703 -0.21759 C 0.25807 -0.2169 0.25925 -0.21621 0.26029 -0.21574 C 0.28932 -0.20093 0.33985 -0.21551 0.353 -0.21574 C 0.36068 -0.21644 0.36849 -0.21621 0.37617 -0.21759 C 0.37852 -0.21806 0.38047 -0.22153 0.38281 -0.22153 L 0.45886 -0.21968 C 0.46511 -0.21759 0.47136 -0.21459 0.47761 -0.21366 L 0.49089 -0.21181 C 0.50222 -0.20996 0.51367 -0.20741 0.525 -0.20579 L 0.5405 -0.20394 C 0.54961 -0.19861 0.54479 -0.2007 0.55482 -0.19815 C 0.55768 -0.19607 0.56068 -0.19375 0.56367 -0.19213 C 0.56511 -0.19144 0.56654 -0.19097 0.5681 -0.19028 C 0.57409 -0.1831 0.56953 -0.18727 0.58021 -0.18426 C 0.58203 -0.1838 0.58386 -0.18287 0.58568 -0.18241 C 0.59245 -0.18056 0.59597 -0.18102 0.60222 -0.17847 C 0.60586 -0.17709 0.60768 -0.17431 0.61107 -0.1706 C 0.61224 -0.16945 0.61328 -0.16806 0.61445 -0.16667 C 0.61511 -0.16482 0.61576 -0.1625 0.61654 -0.16088 C 0.61758 -0.15857 0.61901 -0.15718 0.61992 -0.15486 C 0.62123 -0.15185 0.62227 -0.14861 0.62318 -0.14514 C 0.6237 -0.14329 0.62357 -0.14074 0.62435 -0.13912 C 0.62513 -0.1375 0.62656 -0.13658 0.62761 -0.13542 C 0.628 -0.13334 0.62826 -0.13125 0.62878 -0.1294 C 0.62943 -0.12685 0.63047 -0.12431 0.63099 -0.12153 C 0.63425 -0.10023 0.62956 -0.11435 0.63425 -0.10209 C 0.63464 -0.09931 0.63503 -0.09676 0.63529 -0.09422 C 0.63581 -0.09005 0.63633 -0.08264 0.6375 -0.07847 C 0.63815 -0.07639 0.63906 -0.07454 0.63972 -0.07246 C 0.64271 -0.05185 0.63867 -0.07616 0.6431 -0.0588 C 0.64401 -0.05509 0.64362 -0.05 0.64531 -0.04699 C 0.64597 -0.04584 0.64688 -0.04468 0.64753 -0.04306 C 0.64909 -0.03935 0.65039 -0.03542 0.65195 -0.03148 L 0.65404 -0.02547 C 0.65482 -0.02361 0.65534 -0.0213 0.65625 -0.01968 L 0.65964 -0.01366 C 0.66224 3.7037E-7 0.65886 -0.0169 0.66289 3.7037E-7 C 0.66445 0.00648 0.66367 0.00625 0.66511 0.01366 C 0.66576 0.01713 0.66667 0.02014 0.66732 0.02361 C 0.66914 0.03241 0.66784 0.02685 0.66953 0.03727 C 0.67018 0.0412 0.67097 0.04514 0.67175 0.04907 C 0.67214 0.05092 0.67253 0.05301 0.67279 0.05486 C 0.67357 0.05949 0.67435 0.06412 0.675 0.06852 C 0.67539 0.07129 0.67578 0.07384 0.67617 0.07639 C 0.67643 0.07847 0.67695 0.08032 0.67722 0.08241 C 0.67774 0.08611 0.678 0.09028 0.67839 0.09398 C 0.68034 0.11389 0.67865 0.09305 0.6806 0.11967 C 0.68099 0.13125 0.68164 0.14305 0.68164 0.15486 C 0.68164 0.17523 0.68203 0.1956 0.6806 0.21574 C 0.67982 0.22569 0.67461 0.23495 0.6707 0.2412 C 0.66966 0.24259 0.66836 0.24352 0.66732 0.24514 C 0.66576 0.24745 0.66459 0.25069 0.66289 0.25301 C 0.66159 0.25463 0.6599 0.25532 0.65847 0.25694 C 0.65729 0.2581 0.65625 0.25949 0.65521 0.26065 C 0.65443 0.26273 0.65404 0.26528 0.653 0.26666 C 0.65143 0.26875 0.64922 0.26898 0.64753 0.2706 C 0.64557 0.27222 0.64388 0.27453 0.64193 0.27639 C 0.6405 0.27778 0.63906 0.27916 0.6375 0.28032 C 0.63242 0.28403 0.63021 0.28403 0.62539 0.28819 C 0.61901 0.29398 0.62539 0.29097 0.61771 0.29606 C 0.61628 0.29699 0.61472 0.29722 0.61328 0.29791 C 0.60222 0.3037 0.6194 0.29583 0.6056 0.30185 C 0.59818 0.30856 0.6043 0.3037 0.59675 0.30787 C 0.59453 0.30903 0.59232 0.31065 0.59011 0.3118 C 0.58789 0.31273 0.58568 0.31296 0.58347 0.31366 C 0.58203 0.31412 0.5806 0.31504 0.57904 0.31574 C 0.5737 0.32199 0.57539 0.32129 0.56589 0.32153 L 0.40039 0.32361 L 0.27253 0.32153 L 0.08724 0.31967 L 0.08724 0.31967 " pathEditMode="relative" ptsTypes="AAAAAAAAAAAAAAAAAAAAAAAAAAAAAAAAAAAAAAAAAAAAAAAAAAAAAAAAAAAAAAAAAAAAAAAAAAAAAAAAAAAAAAAAAAA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1.85185E-6 L -3.95833E-6 1.85185E-6 C -0.00117 -0.01042 -0.00221 -0.02084 -0.00339 -0.03125 C -0.00365 -0.03449 -0.00443 -0.04121 -0.00443 -0.04121 C -0.00495 -0.05625 -0.00482 -0.06991 -0.00664 -0.08426 C -0.0069 -0.08635 -0.00742 -0.0882 -0.00768 -0.09005 C -0.00807 -0.09931 -0.00833 -0.10857 -0.00885 -0.1176 C -0.00911 -0.12153 -0.0099 -0.12547 -0.0099 -0.1294 C -0.0099 -0.14561 -0.00951 -0.16204 -0.00885 -0.17848 C -0.00872 -0.18056 -0.0082 -0.18241 -0.00768 -0.18426 C -0.00651 -0.18866 -0.0043 -0.19283 -0.00221 -0.19607 C -0.00117 -0.19746 -0.00013 -0.19908 0.00104 -0.2 C 0.00326 -0.20162 0.00547 -0.20255 0.00768 -0.20394 C 0.00885 -0.20463 0.0099 -0.20579 0.01094 -0.20579 L 0.07057 -0.20973 C 0.075 -0.21042 0.07943 -0.21065 0.08372 -0.21181 C 0.0901 -0.2132 0.09622 -0.21598 0.10247 -0.2176 L 0.11029 -0.21945 L 0.17747 -0.2176 C 0.18125 -0.21736 0.18385 -0.21459 0.1875 -0.21366 C 0.19115 -0.21274 0.19479 -0.21227 0.19844 -0.21181 C 0.22135 -0.20348 0.18164 -0.2176 0.21172 -0.20787 C 0.21315 -0.20741 0.21458 -0.20625 0.21615 -0.20579 C 0.21979 -0.20486 0.22344 -0.20463 0.22721 -0.20394 C 0.23307 -0.20278 0.23893 -0.20162 0.24479 -0.2 C 0.24701 -0.19931 0.24922 -0.19815 0.25143 -0.19792 C 0.27813 -0.19537 0.34714 -0.19445 0.36172 -0.19399 C 0.36354 -0.19283 0.36536 -0.19121 0.36719 -0.19005 C 0.36901 -0.18912 0.37083 -0.18889 0.37279 -0.1882 C 0.37422 -0.1875 0.37565 -0.18704 0.37708 -0.18611 C 0.38503 -0.18218 0.37474 -0.18635 0.38594 -0.18241 C 0.38737 -0.18102 0.3888 -0.1794 0.39036 -0.17848 C 0.40339 -0.16945 0.40013 -0.17292 0.4168 -0.17061 C 0.42083 -0.16991 0.42487 -0.16922 0.42891 -0.16852 L 0.4444 -0.16667 C 0.44557 -0.16598 0.44661 -0.16505 0.44766 -0.16459 C 0.45065 -0.16366 0.45365 -0.16389 0.45651 -0.16274 C 0.45807 -0.16204 0.46576 -0.15394 0.46641 -0.15278 C 0.46771 -0.15116 0.46875 -0.14908 0.46979 -0.14699 C 0.47122 -0.14375 0.47201 -0.13959 0.47422 -0.13727 C 0.47513 -0.13611 0.47643 -0.13588 0.47747 -0.13519 L 0.48294 -0.12547 L 0.48633 -0.11945 C 0.48919 -0.10417 0.48451 -0.12639 0.49297 -0.10394 C 0.49974 -0.08565 0.49102 -0.10811 0.4974 -0.09399 C 0.49818 -0.09213 0.49857 -0.08959 0.49961 -0.0882 C 0.50052 -0.08681 0.50169 -0.08681 0.50286 -0.08611 C 0.50365 -0.08449 0.50755 -0.07547 0.50833 -0.07246 C 0.51029 -0.06574 0.50885 -0.06621 0.51055 -0.0588 C 0.51185 -0.05348 0.51393 -0.04861 0.51497 -0.04306 C 0.51576 -0.03912 0.51628 -0.03519 0.51719 -0.03125 C 0.51862 -0.02477 0.5207 -0.01852 0.52161 -0.01181 C 0.52201 -0.00903 0.52227 -0.00649 0.52266 -0.00394 C 0.52331 -0.00047 0.52435 0.00254 0.52487 0.00601 C 0.52539 0.00926 0.52565 0.0125 0.52604 0.01574 C 0.52669 0.02106 0.5276 0.02615 0.52826 0.03148 C 0.52865 0.03472 0.52878 0.03796 0.5293 0.0412 C 0.52995 0.04467 0.53086 0.04768 0.53151 0.05115 C 0.53229 0.06157 0.53281 0.07014 0.53372 0.08055 C 0.53438 0.08842 0.53516 0.09606 0.53594 0.10393 L 0.53698 0.11574 C 0.53672 0.15764 0.53659 0.19953 0.53594 0.2412 C 0.53581 0.24652 0.53451 0.24791 0.53268 0.25115 C 0.5319 0.2537 0.53151 0.25671 0.53047 0.25902 C 0.52956 0.26064 0.52813 0.26134 0.52708 0.26296 C 0.52552 0.26527 0.52435 0.26851 0.52266 0.2706 C 0.52174 0.27199 0.52044 0.27176 0.5194 0.27268 C 0.51081 0.28032 0.52109 0.27361 0.51276 0.27847 C 0.50807 0.28402 0.50651 0.28657 0.50169 0.29027 C 0.49883 0.29259 0.49714 0.29259 0.49401 0.29421 C 0.49167 0.2956 0.48607 0.2993 0.48294 0.3 C 0.47604 0.30162 0.46901 0.30277 0.46211 0.30393 C 0.46094 0.30463 0.4599 0.30601 0.45872 0.30601 C 0.43151 0.30787 0.37708 0.30995 0.37708 0.30995 C 0.37422 0.31064 0.37122 0.31088 0.36836 0.3118 C 0.35664 0.31574 0.37917 0.31273 0.35729 0.31574 C 0.34479 0.31759 0.31719 0.31898 0.30651 0.31967 L 0.28008 0.32176 C 0.27708 0.32291 0.27422 0.32476 0.27122 0.32569 C 0.22461 0.33865 0.22878 0.33379 0.16758 0.33541 C 0.16276 0.33611 0.15807 0.33634 0.15326 0.33726 C 0.14922 0.33819 0.14518 0.33981 0.14115 0.3412 C 0.13958 0.34189 0.13828 0.34282 0.13672 0.34328 C 0.12904 0.34537 0.12122 0.34652 0.11354 0.34907 C 0.11172 0.34976 0.1099 0.35069 0.10807 0.35115 C 0.1026 0.35208 0.09701 0.35231 0.09154 0.35301 C 0.08854 0.35439 0.08568 0.35694 0.08268 0.35694 C 0.05794 0.35787 0.04844 0.35833 0.02969 0.35301 L 0.01654 0.34907 C 0.01432 0.34838 0.01211 0.34838 0.0099 0.34722 L 0.00221 0.34328 C 0.00104 0.34259 -3.95833E-6 0.34189 -0.00117 0.3412 C -0.00299 0.34051 -0.00482 0.34004 -0.00664 0.33935 C -0.00781 0.33889 -0.00885 0.3375 -0.0099 0.33726 C -0.0224 0.33611 -0.0349 0.33611 -0.0474 0.33541 C -0.04896 0.33472 -0.05039 0.33426 -0.05182 0.33333 C -0.05404 0.33217 -0.05612 0.32963 -0.05846 0.32963 L -0.06172 0.32963 L -0.06172 0.32963 " pathEditMode="relative" ptsTypes="AAAAAAAAAAAAAAAAAAAAAAAAAAAAAAAAAAAAAAAAAAAAAAAAAAAAAAAAAAAAAAAAAAAAAAAAAAAAAAAAAAAAAAAAAAAAAAAAAAA">
                                      <p:cBhvr>
                                        <p:cTn id="2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268 -1.48148E-6 L 0.03268 0.00023 C 0.02916 0.0007 0.02552 0.00116 0.022 0.00185 C 0.01992 0.00232 0.01797 0.00301 0.01601 0.00394 C 0.01484 0.0044 0.0138 0.00556 0.01237 0.00579 C 0.00729 0.00695 0.00221 0.00695 -0.00313 0.00787 C -0.00899 0.0088 -0.01485 0.01019 -0.02084 0.01181 C -0.02253 0.01204 -0.02383 0.01343 -0.02552 0.01366 C -0.03073 0.01458 -0.03581 0.01505 -0.04102 0.01574 C -0.04896 0.02222 -0.04258 0.01783 -0.0517 0.02153 C -0.06094 0.02523 -0.04896 0.02176 -0.06003 0.02546 C -0.07136 0.02917 -0.06354 0.0257 -0.0767 0.0294 C -0.10183 0.03634 -0.07774 0.03449 -0.12071 0.03519 L -0.28594 0.03727 C -0.30443 0.03681 -0.34024 0.04167 -0.36563 0.03333 C -0.37435 0.03033 -0.36667 0.03287 -0.37513 0.02732 C -0.37813 0.02546 -0.38047 0.02593 -0.38347 0.02338 C -0.38477 0.02246 -0.38581 0.02107 -0.38698 0.01968 C -0.38841 0.01783 -0.38959 0.01597 -0.39063 0.01366 C -0.39232 0.00996 -0.39545 0.00185 -0.39545 0.00208 C -0.39571 -0.00069 -0.39597 -0.00347 -0.39649 -0.00602 C -0.39792 -0.01134 -0.40131 -0.02153 -0.40131 -0.02129 C -0.4017 -0.025 -0.40222 -0.02801 -0.40248 -0.03148 C -0.403 -0.03935 -0.40287 -0.04722 -0.40365 -0.05486 C -0.40391 -0.05787 -0.40521 -0.06018 -0.40625 -0.06273 C -0.40664 -0.07361 -0.40743 -0.09954 -0.40951 -0.10995 C -0.41003 -0.1118 -0.41042 -0.11366 -0.41081 -0.11574 C -0.4112 -0.11829 -0.41146 -0.12106 -0.41198 -0.12361 C -0.41263 -0.12639 -0.41354 -0.12893 -0.41433 -0.13148 C -0.41524 -0.13935 -0.41602 -0.14722 -0.41667 -0.15509 C -0.41719 -0.15949 -0.41745 -0.16412 -0.41797 -0.16875 C -0.41875 -0.17523 -0.42019 -0.18842 -0.42019 -0.18819 C -0.41979 -0.21088 -0.42149 -0.2375 -0.41797 -0.26088 C -0.41758 -0.26296 -0.41732 -0.26481 -0.41667 -0.26667 C -0.41602 -0.26944 -0.41511 -0.27199 -0.41433 -0.27454 C -0.41394 -0.27662 -0.41381 -0.2787 -0.41328 -0.28055 C -0.41094 -0.28773 -0.41055 -0.28565 -0.40716 -0.29236 C -0.40638 -0.29398 -0.40586 -0.29629 -0.40482 -0.29815 C -0.39857 -0.31018 -0.40222 -0.30231 -0.39649 -0.30995 C -0.39571 -0.31111 -0.39506 -0.31296 -0.39414 -0.31389 C -0.39271 -0.31504 -0.39102 -0.31504 -0.38946 -0.31574 C -0.38373 -0.32199 -0.38711 -0.31898 -0.37865 -0.32361 C -0.37761 -0.3243 -0.37631 -0.32523 -0.37513 -0.32569 C -0.37344 -0.32616 -0.36628 -0.32824 -0.36446 -0.32963 C -0.36302 -0.33055 -0.36133 -0.33264 -0.35964 -0.33356 C -0.35287 -0.33727 -0.35508 -0.33356 -0.34896 -0.33727 C -0.34727 -0.33842 -0.34584 -0.34028 -0.34414 -0.3412 C -0.34258 -0.34236 -0.34102 -0.34259 -0.33946 -0.34329 C -0.33828 -0.34375 -0.33711 -0.34491 -0.33594 -0.34514 C -0.33164 -0.34629 -0.32722 -0.34653 -0.32292 -0.34722 C -0.31914 -0.34768 -0.31563 -0.34907 -0.31224 -0.34907 C -0.28594 -0.35023 -0.25977 -0.35046 -0.23373 -0.35116 L -0.22175 -0.35301 C -0.21459 -0.3544 -0.20756 -0.35694 -0.20026 -0.35694 C -0.18164 -0.35694 -0.16315 -0.3544 -0.1444 -0.35301 L -0.05052 -0.35903 C -0.04779 -0.35926 -0.04493 -0.35972 -0.04232 -0.36088 C 0.00221 -0.38055 -0.07006 -0.35301 -0.02201 -0.3706 L 0.06002 -0.36875 C 0.0638 -0.36852 0.06966 -0.36458 0.07304 -0.36296 C 0.07643 -0.36111 0.08021 -0.36018 0.08372 -0.35903 C 0.09166 -0.35254 0.08646 -0.35555 0.09791 -0.35301 C 0.10534 -0.35139 0.11067 -0.34977 0.11836 -0.34907 L 0.18242 -0.34514 C 0.18997 -0.34467 0.19765 -0.34421 0.20507 -0.34329 C 0.20911 -0.34282 0.21302 -0.34143 0.21692 -0.3412 L 0.3026 -0.33727 C 0.30612 -0.3368 0.30976 -0.33634 0.31328 -0.33542 C 0.31458 -0.33518 0.31549 -0.33403 0.31692 -0.33356 C 0.31849 -0.33264 0.32005 -0.33217 0.32174 -0.33148 C 0.32396 -0.33032 0.32864 -0.32754 0.32864 -0.32731 C 0.32955 -0.32616 0.33007 -0.32454 0.33112 -0.32361 C 0.33685 -0.31898 0.33854 -0.32037 0.34414 -0.31782 C 0.34661 -0.31667 0.34922 -0.3162 0.3513 -0.31389 L 0.35846 -0.30602 C 0.35976 -0.30463 0.36093 -0.3037 0.36211 -0.30208 L 0.36562 -0.29629 C 0.36601 -0.29421 0.36601 -0.29213 0.36679 -0.29028 C 0.36966 -0.28079 0.36875 -0.28842 0.37044 -0.27847 C 0.37083 -0.27523 0.37109 -0.27199 0.37135 -0.26875 C 0.37226 -0.26481 0.3733 -0.26088 0.37382 -0.25694 C 0.37435 -0.2544 0.37448 -0.25162 0.37513 -0.24907 C 0.37604 -0.24629 0.3776 -0.24398 0.37864 -0.2412 C 0.37903 -0.23727 0.37942 -0.23333 0.37981 -0.2294 C 0.38021 -0.22754 0.38073 -0.22569 0.38099 -0.22361 C 0.38151 -0.22106 0.3819 -0.21829 0.38229 -0.21574 C 0.38242 -0.20139 0.38281 -0.18704 0.38346 -0.17268 C 0.38359 -0.16805 0.38476 -0.16342 0.38476 -0.15879 C 0.38476 -0.12361 0.38424 -0.08819 0.38346 -0.05301 C 0.38229 -0.00046 0.3845 -0.01342 0.37981 0.00972 C 0.37955 0.03264 0.37942 0.05556 0.37864 0.07847 C 0.37864 0.08056 0.37786 0.08241 0.3776 0.08426 C 0.37695 0.08681 0.37669 0.08958 0.3763 0.09213 C 0.37552 0.09607 0.37382 0.10394 0.37382 0.10417 C 0.37343 0.11158 0.37239 0.13079 0.37135 0.13912 C 0.37122 0.1419 0.37083 0.14445 0.37044 0.14699 C 0.36992 0.16343 0.36979 0.17986 0.36914 0.19607 C 0.36914 0.19884 0.36862 0.20139 0.36797 0.20394 C 0.36744 0.20602 0.3664 0.20787 0.36562 0.20972 C 0.36523 0.21366 0.3651 0.21783 0.36432 0.22153 C 0.3638 0.2257 0.36211 0.22917 0.36211 0.23333 L 0.36211 0.27269 L 0.36211 0.27292 " pathEditMode="relative" rAng="0" ptsTypes="AAAAAAAAAAAAAAAAAAAAAAAAAAAAAAAAAAAAAAAAAAAAAAAAAAAAAAAAAAAAAAAAAAAAAAAAAAAAAAAAAAAAAAAAAAAAAAAAAAAAAAA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52" y="-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1.11111E-6 L 4.16667E-7 -1.11111E-6 C -0.02748 0.0044 0.00299 -0.00023 -0.04636 0.0037 C -0.05104 0.00417 -0.05586 0.00509 -0.06068 0.00579 L -0.29558 0.0037 C -0.30078 0.0037 -0.30248 0.00232 -0.30664 -1.11111E-6 L -0.42904 0.00185 C -0.43633 0.00208 -0.43802 0.00394 -0.4444 0.00764 L -0.44779 0.00972 L -0.45104 0.01157 C -0.4556 0.01968 -0.45039 0.01204 -0.45886 0.01759 C -0.46003 0.01829 -0.46094 0.02037 -0.46211 0.02153 C -0.46315 0.02245 -0.46433 0.02245 -0.46537 0.02338 C -0.47396 0.03102 -0.46367 0.02431 -0.47201 0.0294 C -0.47761 0.03588 -0.47383 0.02963 -0.47643 0.03912 C -0.47709 0.0412 -0.478 0.04282 -0.47865 0.04491 C -0.48268 0.05787 -0.48268 0.0588 -0.48529 0.07037 C -0.49336 0.15718 -0.48737 0.0882 -0.48529 0.31181 C -0.48529 0.31412 -0.48399 0.32431 -0.48308 0.32732 C -0.48242 0.3294 -0.48151 0.33125 -0.48086 0.33333 C -0.47969 0.33681 -0.47826 0.34375 -0.47643 0.34699 C -0.47513 0.34931 -0.47357 0.35093 -0.47201 0.35278 C -0.4694 0.35625 -0.46862 0.35741 -0.46537 0.3588 C -0.46328 0.35972 -0.46094 0.35995 -0.45886 0.36065 C -0.45768 0.36111 -0.45664 0.36227 -0.45547 0.36273 C -0.45326 0.36366 -0.45104 0.36389 -0.44883 0.36458 C -0.4474 0.36528 -0.44597 0.3662 -0.4444 0.36667 C -0.43933 0.36806 -0.43412 0.36921 -0.42904 0.3706 C -0.42643 0.37107 -0.42383 0.37176 -0.42136 0.37245 L -0.40143 0.37847 C -0.39154 0.38125 -0.39701 0.37986 -0.3849 0.38241 L -0.29115 0.37847 C -0.28854 0.37824 -0.27604 0.3757 -0.2724 0.37454 C -0.2694 0.37338 -0.26654 0.3713 -0.26354 0.3706 C -0.25886 0.36921 -0.25404 0.36921 -0.24922 0.36852 C -0.24701 0.36782 -0.24479 0.36736 -0.24258 0.36667 C -0.24115 0.36597 -0.23972 0.36482 -0.23815 0.36458 C -0.20664 0.36343 -0.175 0.36343 -0.14336 0.36273 C -0.14154 0.36204 -0.13972 0.36157 -0.13789 0.36065 C -0.13672 0.36019 -0.13568 0.35926 -0.13451 0.3588 C -0.13021 0.35718 -0.12565 0.35625 -0.12136 0.35486 C -0.11979 0.3544 -0.11836 0.35301 -0.11693 0.35278 C -0.11029 0.35185 -0.10365 0.35162 -0.09701 0.35093 C -0.08659 0.34352 -0.09636 0.34931 -0.08047 0.34514 C -0.0793 0.34468 -0.07839 0.34352 -0.07722 0.34306 C -0.02839 0.32685 0.04023 0.33773 0.07617 0.33727 C 0.08021 0.33657 0.08424 0.33634 0.08828 0.33519 C 0.09127 0.33449 0.09401 0.33171 0.09713 0.33125 C 0.10664 0.32986 0.11614 0.33009 0.12578 0.3294 C 0.14531 0.32245 0.13229 0.32616 0.17539 0.33125 C 0.17721 0.33148 0.17903 0.3331 0.18086 0.33333 C 0.21133 0.33611 0.2358 0.33519 0.26692 0.33519 L 0.2681 0.33519 " pathEditMode="relative" ptsTypes="AAAAAAAAAAAAAAAAAAAAAAAAAAAAAAAAAAAAAAAAAAAAAAAAAAAAA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7037E-7 L 1.66667E-6 -3.7037E-7 C -0.02683 -0.00069 -0.05365 -0.00046 -0.08047 -0.00208 C -0.0849 -0.00231 -0.0892 -0.00579 -0.09375 -0.00602 L -0.20287 -0.00995 C -0.2069 -0.01157 -0.21081 -0.01366 -0.21498 -0.01389 L -0.32097 -0.01574 C -0.3293 -0.01875 -0.33542 -0.02153 -0.34401 -0.02153 C -0.35586 -0.02153 -0.36758 -0.02014 -0.3793 -0.01968 L -0.46758 -0.01782 C -0.47084 -0.01713 -0.47422 -0.01667 -0.47748 -0.01574 C -0.47904 -0.01528 -0.48047 -0.01412 -0.4819 -0.01389 C -0.48555 -0.01296 -0.48933 -0.0125 -0.49297 -0.01181 C -0.50248 -0.00764 -0.49232 -0.01181 -0.50834 -0.00787 C -0.51029 -0.00741 -0.51211 -0.00671 -0.51394 -0.00602 C -0.51537 -0.00532 -0.5168 -0.0044 -0.51836 -0.00394 C -0.55795 0.00509 -0.53685 -0.00208 -0.55365 0.00394 C -0.56198 0.01366 -0.55131 0.00208 -0.56133 0.00972 C -0.5625 0.01065 -0.56342 0.0125 -0.56459 0.01366 C -0.56628 0.01505 -0.57097 0.0169 -0.5724 0.01759 C -0.57526 0.02269 -0.57748 0.02801 -0.58112 0.03125 C -0.58295 0.03287 -0.5849 0.03356 -0.58672 0.03519 C -0.59493 0.04306 -0.59388 0.04213 -0.59883 0.05093 C -0.60157 0.06574 -0.59753 0.04815 -0.60326 0.06065 C -0.60391 0.06227 -0.60378 0.06481 -0.6043 0.06667 C -0.60534 0.06991 -0.60703 0.07407 -0.60873 0.07639 C -0.60977 0.07778 -0.61094 0.07894 -0.61211 0.08032 C -0.61276 0.08426 -0.61302 0.08866 -0.61433 0.09213 L -0.61862 0.10394 C -0.61901 0.10648 -0.61953 0.10903 -0.6198 0.11181 C -0.62032 0.1162 -0.62019 0.12106 -0.62084 0.12546 C -0.62123 0.12778 -0.6224 0.1294 -0.62305 0.13125 C -0.62344 0.13588 -0.62357 0.14051 -0.62422 0.14514 C -0.62474 0.14907 -0.62631 0.15278 -0.62644 0.15671 C -0.6267 0.18032 -0.62631 0.20394 -0.62526 0.22731 C -0.62513 0.23148 -0.6237 0.23519 -0.62305 0.23912 C -0.62214 0.24537 -0.62188 0.25532 -0.6198 0.26065 C -0.61433 0.27546 -0.62136 0.25741 -0.61433 0.27245 C -0.61342 0.27431 -0.61276 0.27639 -0.61211 0.27847 C -0.6112 0.28102 -0.61094 0.28403 -0.6099 0.28634 C -0.60795 0.29051 -0.60547 0.29398 -0.60326 0.29792 C -0.59922 0.30509 -0.60052 0.30347 -0.59558 0.30972 C -0.5944 0.31111 -0.59336 0.3125 -0.59219 0.31366 C -0.58933 0.31644 -0.58659 0.32014 -0.58334 0.32153 C -0.57461 0.32546 -0.58047 0.32315 -0.56576 0.32755 L -0.30873 0.32546 C -0.30547 0.32546 -0.30209 0.32477 -0.29883 0.32361 C -0.27852 0.31505 -0.31498 0.32361 -0.28776 0.31759 C -0.27605 0.31505 -0.26875 0.31481 -0.25586 0.31366 C -0.24115 0.31435 -0.22644 0.31389 -0.21172 0.31574 C -0.20938 0.31597 -0.20743 0.31968 -0.20508 0.31968 L 0.0276 0.31759 C 0.03203 0.3169 0.03645 0.31713 0.04088 0.31574 C 0.04218 0.31528 0.04283 0.31181 0.04414 0.31181 C 0.05807 0.30995 0.07213 0.31042 0.08606 0.30972 L 0.09492 0.30787 C 0.09713 0.30718 0.10156 0.30579 0.10156 0.30579 L 0.10156 0.30579 " pathEditMode="relative" ptsTypes="AAAAAAAAAAAAAAAAAAAAAAAAAAAAAAAAAAAAAAAAAAAAAAAAAAAAAAAAAA">
                                      <p:cBhvr>
                                        <p:cTn id="3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3.33333E-6 L -1.04167E-6 -3.33333E-6 C -0.00065 0.01667 -0.00078 0.03241 -0.00222 0.04885 C -0.00248 0.05162 -0.003 0.05417 -0.00339 0.05672 C -0.00378 0.06852 -0.00391 0.08033 -0.00443 0.09213 C -0.00469 0.09653 -0.00599 0.10139 -0.00664 0.10579 C -0.00716 0.10834 -0.00742 0.11088 -0.00781 0.11366 C -0.0082 0.13658 -0.0082 0.15926 -0.00886 0.18218 C -0.00912 0.18773 -0.01094 0.18935 -0.01224 0.19398 C -0.01276 0.19584 -0.01276 0.19815 -0.01328 0.19977 C -0.01458 0.20394 -0.01693 0.20718 -0.01771 0.21158 C -0.02057 0.22685 -0.01589 0.20486 -0.02435 0.22732 C -0.02513 0.22917 -0.02591 0.23102 -0.02656 0.2331 C -0.02708 0.23496 -0.02695 0.2375 -0.02761 0.23912 C -0.02852 0.24098 -0.02995 0.24144 -0.03099 0.24306 C -0.04336 0.26135 -0.02604 0.2382 -0.03763 0.25278 C -0.03906 0.25463 -0.04063 0.25648 -0.04193 0.2588 C -0.04388 0.26181 -0.04505 0.26713 -0.04753 0.26852 L -0.05417 0.27246 C -0.05521 0.27315 -0.05651 0.27315 -0.05742 0.27431 C -0.06172 0.2794 -0.05951 0.27755 -0.06406 0.28033 C -0.06485 0.28148 -0.06537 0.28334 -0.06628 0.28426 C -0.06758 0.28542 -0.06927 0.28542 -0.0707 0.28611 C -0.07292 0.28727 -0.07513 0.28866 -0.07735 0.29005 L -0.08386 0.29398 C -0.08542 0.29468 -0.08685 0.2956 -0.08828 0.29584 C -0.0931 0.29699 -0.09792 0.29723 -0.10261 0.29792 L -0.12136 0.29977 L -0.12917 0.30371 C -0.1306 0.3044 -0.13203 0.30556 -0.1336 0.30579 C -0.13945 0.30672 -0.14531 0.30741 -0.15117 0.30764 L -0.25378 0.30973 C -0.2681 0.31598 -0.25248 0.30973 -0.28685 0.31366 C -0.28919 0.31389 -0.30065 0.31922 -0.30117 0.31945 L -0.4513 0.3176 C -0.46081 0.3176 -0.47031 0.31922 -0.47995 0.31945 L -0.66302 0.32153 C -0.66524 0.32199 -0.66745 0.32246 -0.66966 0.32338 C -0.67083 0.32385 -0.67292 0.32547 -0.67292 0.32547 L -0.67292 0.32547 " pathEditMode="relative" ptsTypes="AAAAAAAAAAAAAAAAAAAAAAAAAAAAAAAAAAAAAAAA">
                                      <p:cBhvr>
                                        <p:cTn id="4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" grpId="0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6858" y="1118215"/>
            <a:ext cx="787347" cy="511777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878758" y="440107"/>
            <a:ext cx="2259932" cy="70788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4000" b="1" dirty="0">
                <a:ln w="0"/>
                <a:effectLst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000" b="1" dirty="0">
              <a:ln w="0"/>
              <a:effectLst>
                <a:reflection blurRad="6350" stA="53000" endA="300" endPos="35500" dir="5400000" sy="-9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7140269" y="713902"/>
            <a:ext cx="4329919" cy="5570026"/>
            <a:chOff x="6874487" y="915688"/>
            <a:chExt cx="5012712" cy="4647706"/>
          </a:xfrm>
        </p:grpSpPr>
        <p:sp>
          <p:nvSpPr>
            <p:cNvPr id="14" name="Rectangle 13"/>
            <p:cNvSpPr/>
            <p:nvPr/>
          </p:nvSpPr>
          <p:spPr>
            <a:xfrm>
              <a:off x="6878144" y="924880"/>
              <a:ext cx="5009055" cy="463851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>
                <a:defRPr/>
              </a:pPr>
              <a:endPara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>
                <a:defRPr/>
              </a:pPr>
              <a:endParaRPr lang="en-US" sz="4000" dirty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>
                <a:defRPr/>
              </a:pPr>
              <a:endParaRPr lang="en-US" sz="2800" dirty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>
                <a:defRPr/>
              </a:pPr>
              <a:endParaRPr lang="en-US" sz="2800" dirty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>
                <a:defRPr/>
              </a:pPr>
              <a:endParaRPr lang="en-US" sz="2800" dirty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>
                <a:defRPr/>
              </a:pPr>
              <a:endParaRPr lang="en-US" sz="2800" dirty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>
                <a:defRPr/>
              </a:pPr>
              <a:endParaRPr lang="en-US" sz="2400" dirty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>
                <a:defRPr/>
              </a:pPr>
              <a:endPara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>
                <a:defRPr/>
              </a:pPr>
              <a:r>
                <a:rPr lang="bn-BD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শ্রেণীঃ ষষ্ঠ</a:t>
              </a:r>
              <a:r>
                <a:rPr lang="bn-BD" sz="2800" dirty="0">
                  <a:ln w="0"/>
                  <a:solidFill>
                    <a:schemeClr val="tx1"/>
                  </a:solidFill>
                  <a:effectLst>
                    <a:reflection blurRad="6350" stA="53000" endA="300" endPos="35500" dir="5400000" sy="-9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2800" dirty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>
                <a:defRPr/>
              </a:pPr>
              <a:r>
                <a:rPr lang="bn-BD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বিষয়ঃ </a:t>
              </a:r>
              <a:r>
                <a:rPr lang="en-US" sz="28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কৃষি</a:t>
              </a:r>
              <a:r>
                <a:rPr lang="en-US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শিক্ষা</a:t>
              </a:r>
              <a:r>
                <a:rPr lang="en-US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>
                <a:defRPr/>
              </a:pPr>
              <a:r>
                <a:rPr lang="bn-BD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অধ্যায়ঃ </a:t>
              </a:r>
              <a:r>
                <a:rPr lang="en-US" sz="28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প্রথম</a:t>
              </a:r>
              <a:r>
                <a:rPr lang="en-US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>
                <a:defRPr/>
              </a:pPr>
              <a:r>
                <a:rPr lang="bn-BD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সময়ঃ ৪</a:t>
              </a:r>
              <a:r>
                <a:rPr lang="en-US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5</a:t>
              </a:r>
              <a:r>
                <a:rPr lang="bn-BD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মিনিট </a:t>
              </a:r>
            </a:p>
          </p:txBody>
        </p:sp>
        <p:sp>
          <p:nvSpPr>
            <p:cNvPr id="17" name="Flowchart: Off-page Connector 16"/>
            <p:cNvSpPr/>
            <p:nvPr/>
          </p:nvSpPr>
          <p:spPr>
            <a:xfrm>
              <a:off x="6874487" y="915688"/>
              <a:ext cx="5012711" cy="533910"/>
            </a:xfrm>
            <a:prstGeom prst="flowChartOffpageConnector">
              <a:avLst/>
            </a:prstGeom>
            <a:gradFill>
              <a:gsLst>
                <a:gs pos="0">
                  <a:schemeClr val="accent2">
                    <a:lumMod val="5000"/>
                    <a:lumOff val="95000"/>
                  </a:schemeClr>
                </a:gs>
                <a:gs pos="74000">
                  <a:schemeClr val="accent2">
                    <a:lumMod val="45000"/>
                    <a:lumOff val="55000"/>
                  </a:schemeClr>
                </a:gs>
                <a:gs pos="83000">
                  <a:schemeClr val="accent2">
                    <a:lumMod val="45000"/>
                    <a:lumOff val="55000"/>
                  </a:schemeClr>
                </a:gs>
                <a:gs pos="100000">
                  <a:schemeClr val="accent2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600" dirty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পাঠ পরিচিতি</a:t>
              </a:r>
              <a:endPara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741095" y="707058"/>
            <a:ext cx="4329921" cy="5699980"/>
            <a:chOff x="342899" y="914255"/>
            <a:chExt cx="4992481" cy="5947001"/>
          </a:xfrm>
        </p:grpSpPr>
        <p:sp>
          <p:nvSpPr>
            <p:cNvPr id="24" name="Rectangle 23"/>
            <p:cNvSpPr/>
            <p:nvPr/>
          </p:nvSpPr>
          <p:spPr>
            <a:xfrm>
              <a:off x="342900" y="920634"/>
              <a:ext cx="4992480" cy="594062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>
                <a:defRPr/>
              </a:pPr>
              <a:endParaRPr lang="en-US" sz="4000" b="1" dirty="0">
                <a:ln w="0"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>
                <a:defRPr/>
              </a:pPr>
              <a:endParaRPr lang="en-US" sz="4000" b="1" dirty="0">
                <a:ln w="0"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>
                <a:defRPr/>
              </a:pPr>
              <a:endParaRPr lang="en-US" sz="4000" b="1" dirty="0">
                <a:ln w="0"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>
                <a:defRPr/>
              </a:pPr>
              <a:endParaRPr lang="en-US" sz="4000" b="1" dirty="0">
                <a:ln w="0"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>
                <a:defRPr/>
              </a:pPr>
              <a:endParaRPr lang="en-US" sz="3600" b="1" baseline="-25000" dirty="0">
                <a:ln w="0"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>
                <a:defRPr/>
              </a:pPr>
              <a:endParaRPr lang="bn-BD" sz="3200" b="1" dirty="0">
                <a:ln w="0"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>
                <a:defRPr/>
              </a:pPr>
              <a:r>
                <a:rPr lang="en-US" sz="2000" b="1" dirty="0" err="1">
                  <a:ln w="1905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সৈয়</a:t>
              </a:r>
              <a:r>
                <a:rPr lang="as-IN" sz="2000" b="1" dirty="0">
                  <a:ln w="1905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দ</a:t>
              </a:r>
              <a:r>
                <a:rPr lang="en-US" sz="2000" b="1" dirty="0">
                  <a:ln w="1905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া </a:t>
              </a:r>
              <a:r>
                <a:rPr lang="en-US" sz="2000" b="1" dirty="0" err="1">
                  <a:ln w="1905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নাজমু</a:t>
              </a:r>
              <a:r>
                <a:rPr lang="as-IN" sz="2000" b="1" dirty="0">
                  <a:ln w="1905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ন</a:t>
              </a:r>
              <a:r>
                <a:rPr lang="en-US" sz="2000" b="1" dirty="0">
                  <a:ln w="1905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as-IN" sz="2000" b="1" dirty="0">
                  <a:ln w="1905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ন</a:t>
              </a:r>
              <a:r>
                <a:rPr lang="en-US" sz="2000" b="1" dirty="0">
                  <a:ln w="1905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া</a:t>
              </a:r>
              <a:r>
                <a:rPr lang="as-IN" sz="2000" b="1" dirty="0">
                  <a:ln w="1905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হ</a:t>
              </a:r>
              <a:r>
                <a:rPr lang="en-US" sz="2000" b="1" dirty="0">
                  <a:ln w="1905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া</a:t>
              </a:r>
              <a:r>
                <a:rPr lang="as-IN" sz="2000" b="1" dirty="0">
                  <a:ln w="1905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র</a:t>
              </a:r>
              <a:endParaRPr lang="en-US" sz="2000" b="1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pPr algn="ctr">
                <a:defRPr/>
              </a:pPr>
              <a:r>
                <a:rPr lang="as-IN" sz="2000" b="1" dirty="0">
                  <a:ln w="1905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</a:t>
              </a:r>
              <a:r>
                <a:rPr lang="en-US" sz="2000" b="1" dirty="0">
                  <a:ln w="1905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হ</a:t>
              </a:r>
              <a:r>
                <a:rPr lang="as-IN" sz="2000" b="1" dirty="0">
                  <a:ln w="1905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</a:t>
              </a:r>
              <a:r>
                <a:rPr lang="en-US" sz="2000" b="1" dirty="0" err="1">
                  <a:ln w="1905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ারি</a:t>
              </a:r>
              <a:r>
                <a:rPr lang="en-US" sz="2000" b="1" dirty="0">
                  <a:ln w="1905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b="1" dirty="0" err="1">
                  <a:ln w="1905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শিক্ষক</a:t>
              </a:r>
              <a:r>
                <a:rPr lang="en-US" sz="2000" b="1" dirty="0">
                  <a:ln w="1905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pPr algn="ctr">
                <a:defRPr/>
              </a:pPr>
              <a:r>
                <a:rPr lang="as-IN" sz="20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বড় গোবিন্দপুর এ এম বি উচ্চ বিদ্যালয়। চান্দিনা,কুমিল্লা</a:t>
              </a:r>
              <a:r>
                <a:rPr lang="as-IN" sz="12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>
                <a:defRPr/>
              </a:pPr>
              <a:r>
                <a:rPr lang="en-US" sz="2000" b="1" dirty="0">
                  <a:ln w="1905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Mob: 01763480878</a:t>
              </a:r>
            </a:p>
            <a:p>
              <a:pPr algn="ctr">
                <a:defRPr/>
              </a:pPr>
              <a:r>
                <a:rPr lang="en-US" sz="20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syedanazmunnaher58@gmail.com</a:t>
              </a:r>
              <a:endPara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>
                <a:defRPr/>
              </a:pPr>
              <a:endParaRPr lang="en-US" sz="2800" b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Flowchart: Off-page Connector 24"/>
            <p:cNvSpPr/>
            <p:nvPr/>
          </p:nvSpPr>
          <p:spPr>
            <a:xfrm>
              <a:off x="342899" y="914255"/>
              <a:ext cx="4992479" cy="674731"/>
            </a:xfrm>
            <a:prstGeom prst="flowChartOffpageConnector">
              <a:avLst/>
            </a:prstGeom>
            <a:gradFill flip="none" rotWithShape="1">
              <a:gsLst>
                <a:gs pos="0">
                  <a:schemeClr val="accent2">
                    <a:lumMod val="5000"/>
                    <a:lumOff val="95000"/>
                  </a:schemeClr>
                </a:gs>
                <a:gs pos="74000">
                  <a:schemeClr val="accent2">
                    <a:lumMod val="45000"/>
                    <a:lumOff val="55000"/>
                  </a:schemeClr>
                </a:gs>
                <a:gs pos="83000">
                  <a:schemeClr val="accent2">
                    <a:lumMod val="45000"/>
                    <a:lumOff val="55000"/>
                  </a:schemeClr>
                </a:gs>
                <a:gs pos="100000">
                  <a:schemeClr val="accent2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600" dirty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শিক্ষক পরিচিতি</a:t>
              </a:r>
              <a:endPara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2000" contras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087" y="1420998"/>
            <a:ext cx="1974281" cy="273783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86B17CF-3326-4E12-9F4F-17905E4A2E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009" y="1512675"/>
            <a:ext cx="2345633" cy="237021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62512461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38858" y="4621299"/>
            <a:ext cx="9209829" cy="93490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BD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কৃষি বিষয়ক প্রশিক্ষণের জন্য কোথায় যোগাযোগ করতে হয়?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bn-BD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কৃষি মানুষের মৌলিক চাহিদা পূরণ করে? ব্যাখ্যা কর। </a:t>
            </a:r>
          </a:p>
        </p:txBody>
      </p:sp>
      <p:sp>
        <p:nvSpPr>
          <p:cNvPr id="5" name="Rectangle 4"/>
          <p:cNvSpPr/>
          <p:nvPr/>
        </p:nvSpPr>
        <p:spPr>
          <a:xfrm>
            <a:off x="9181661" y="487208"/>
            <a:ext cx="2549875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6000" b="1" dirty="0">
                <a:ln w="0"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000" b="1" dirty="0">
              <a:ln w="0"/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8858" y="1740156"/>
            <a:ext cx="4233851" cy="707886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571500" indent="-571500">
              <a:buFont typeface="Wingdings" panose="05000000000000000000" pitchFamily="2" charset="2"/>
              <a:buChar char="q"/>
              <a:defRPr sz="4000">
                <a:ln w="0"/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bn-BD" dirty="0">
                <a:solidFill>
                  <a:srgbClr val="C00000"/>
                </a:solidFill>
                <a:sym typeface="Wingdings" panose="05000000000000000000" pitchFamily="2" charset="2"/>
              </a:rPr>
              <a:t>কোনটি কৃষি পণ্য নয়- </a:t>
            </a:r>
            <a:endParaRPr lang="bn-BD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37919" y="2339995"/>
            <a:ext cx="2405821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(ক) গম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15229" y="2339995"/>
            <a:ext cx="2287806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bn-BD" dirty="0">
                <a:solidFill>
                  <a:schemeClr val="tx1"/>
                </a:solidFill>
              </a:rPr>
              <a:t>(খ) খেলনা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37919" y="3138191"/>
            <a:ext cx="2417651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bn-BD" dirty="0">
                <a:solidFill>
                  <a:schemeClr val="tx1"/>
                </a:solidFill>
              </a:rPr>
              <a:t>(গ) আলু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15227" y="3126704"/>
            <a:ext cx="2287807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bn-BD" dirty="0">
                <a:solidFill>
                  <a:schemeClr val="tx1"/>
                </a:solidFill>
              </a:rPr>
              <a:t>(ঘ) ভুট্টা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80268" y="2339995"/>
            <a:ext cx="7378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</a:t>
            </a:r>
            <a:endParaRPr lang="en-US" sz="6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664023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 animBg="1"/>
      <p:bldP spid="9" grpId="0" animBg="1"/>
      <p:bldP spid="10" grpId="0" animBg="1"/>
      <p:bldP spid="11" grpId="0" animBg="1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8213039" y="548847"/>
            <a:ext cx="3398759" cy="583324"/>
          </a:xfrm>
          <a:prstGeom prst="rect">
            <a:avLst/>
          </a:prstGeom>
        </p:spPr>
        <p:txBody>
          <a:bodyPr wrap="none">
            <a:prstTxWarp prst="textTriangle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defRPr/>
            </a:pPr>
            <a:r>
              <a:rPr lang="bn-BD" sz="6600" b="1" dirty="0">
                <a:ln w="0"/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বাড়ীর কাজ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138658" y="5573034"/>
            <a:ext cx="9474322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pPr algn="just"/>
            <a:r>
              <a:rPr lang="bn-BD" sz="4000" dirty="0">
                <a:latin typeface="NikoshBAN" pitchFamily="2" charset="0"/>
                <a:cs typeface="NikoshBAN" pitchFamily="2" charset="0"/>
              </a:rPr>
              <a:t>“আমাদের জীব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নে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গুরুত্বপূর্ণ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” বর্ণনা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আনবে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।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682" y="1282987"/>
            <a:ext cx="6645498" cy="38685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1949531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F25B8A2-3F94-46F4-976C-141765796B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43" y="304800"/>
            <a:ext cx="11622157" cy="6281529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 rot="223664">
            <a:off x="2287311" y="1055901"/>
            <a:ext cx="6426558" cy="275927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bn-BD" sz="8000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ধন্যবাদ সবাইকে </a:t>
            </a:r>
          </a:p>
        </p:txBody>
      </p:sp>
    </p:spTree>
    <p:extLst>
      <p:ext uri="{BB962C8B-B14F-4D97-AF65-F5344CB8AC3E}">
        <p14:creationId xmlns:p14="http://schemas.microsoft.com/office/powerpoint/2010/main" val="1507065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429916" y="375450"/>
            <a:ext cx="37463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দেখ-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15" y="1110633"/>
            <a:ext cx="3488527" cy="23812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684" y="1110632"/>
            <a:ext cx="3732211" cy="23812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15" y="3795135"/>
            <a:ext cx="3488526" cy="20666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1138" y="1110632"/>
            <a:ext cx="3732211" cy="23720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684" y="3795135"/>
            <a:ext cx="3732210" cy="20666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33000" contras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1138" y="3795136"/>
            <a:ext cx="3732211" cy="20666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3510494" y="5984660"/>
            <a:ext cx="4868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ছবি দেখে কী বুঝতে পারলে?</a:t>
            </a:r>
            <a:endParaRPr lang="en-US" sz="36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284489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8"/>
            </p:par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667435" y="2116567"/>
            <a:ext cx="9144000" cy="2804160"/>
          </a:xfrm>
          <a:prstGeom prst="rect">
            <a:avLst/>
          </a:prstGeom>
          <a:solidFill>
            <a:srgbClr val="FFFFFF"/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bn-BD" sz="5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 হচ্ছে-</a:t>
            </a:r>
            <a:r>
              <a:rPr lang="en-US" sz="5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-----</a:t>
            </a:r>
          </a:p>
          <a:p>
            <a:pPr>
              <a:lnSpc>
                <a:spcPct val="100000"/>
              </a:lnSpc>
            </a:pPr>
            <a:endParaRPr lang="bn-BD" sz="2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lnSpc>
                <a:spcPct val="100000"/>
              </a:lnSpc>
            </a:pPr>
            <a:r>
              <a:rPr lang="bn-BD" sz="5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কৃষির পরিধি ও পরিসর </a:t>
            </a:r>
          </a:p>
        </p:txBody>
      </p:sp>
    </p:spTree>
    <p:extLst>
      <p:ext uri="{BB962C8B-B14F-4D97-AF65-F5344CB8AC3E}">
        <p14:creationId xmlns:p14="http://schemas.microsoft.com/office/powerpoint/2010/main" val="236155137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843275" y="558149"/>
            <a:ext cx="2299027" cy="92333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spcBef>
                <a:spcPct val="0"/>
              </a:spcBef>
            </a:pPr>
            <a:r>
              <a:rPr lang="bn-BD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শিখনফল </a:t>
            </a:r>
            <a:endParaRPr lang="en-US" sz="5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196971" y="1615950"/>
                <a:ext cx="9994006" cy="397280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bn-BD" sz="4400" dirty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এই পাঠ থেকে তোমরা যা শিখবে -----</a:t>
                </a:r>
              </a:p>
              <a:p>
                <a:endParaRPr lang="en-US" sz="44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marL="457200" indent="-457200">
                  <a:buFont typeface="Wingdings 2" panose="05020102010507070707" pitchFamily="18" charset="2"/>
                  <a:buChar char="³"/>
                </a:pPr>
                <a14:m>
                  <m:oMath xmlns:m="http://schemas.openxmlformats.org/officeDocument/2006/math">
                    <m:r>
                      <a:rPr lang="bn-BD" sz="32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itchFamily="2" charset="0"/>
                        <a:sym typeface="Wingdings 2" panose="05020102010507070707" pitchFamily="18" charset="2"/>
                      </a:rPr>
                      <m:t>মানুষের</m:t>
                    </m:r>
                    <m:r>
                      <a:rPr lang="bn-BD" sz="32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itchFamily="2" charset="0"/>
                        <a:sym typeface="Wingdings 2" panose="05020102010507070707" pitchFamily="18" charset="2"/>
                      </a:rPr>
                      <m:t> </m:t>
                    </m:r>
                    <m:r>
                      <a:rPr lang="bn-BD" sz="32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itchFamily="2" charset="0"/>
                        <a:sym typeface="Wingdings 2" panose="05020102010507070707" pitchFamily="18" charset="2"/>
                      </a:rPr>
                      <m:t>মৌলিক</m:t>
                    </m:r>
                    <m:r>
                      <a:rPr lang="bn-BD" sz="32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itchFamily="2" charset="0"/>
                        <a:sym typeface="Wingdings 2" panose="05020102010507070707" pitchFamily="18" charset="2"/>
                      </a:rPr>
                      <m:t> </m:t>
                    </m:r>
                    <m:r>
                      <a:rPr lang="bn-BD" sz="32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itchFamily="2" charset="0"/>
                        <a:sym typeface="Wingdings 2" panose="05020102010507070707" pitchFamily="18" charset="2"/>
                      </a:rPr>
                      <m:t>চাহিদা</m:t>
                    </m:r>
                    <m:r>
                      <a:rPr lang="bn-BD" sz="32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itchFamily="2" charset="0"/>
                        <a:sym typeface="Wingdings 2" panose="05020102010507070707" pitchFamily="18" charset="2"/>
                      </a:rPr>
                      <m:t> </m:t>
                    </m:r>
                    <m:r>
                      <a:rPr lang="bn-BD" sz="32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itchFamily="2" charset="0"/>
                        <a:sym typeface="Wingdings 2" panose="05020102010507070707" pitchFamily="18" charset="2"/>
                      </a:rPr>
                      <m:t>সম্পর্কে</m:t>
                    </m:r>
                    <m:r>
                      <a:rPr lang="bn-BD" sz="32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itchFamily="2" charset="0"/>
                        <a:sym typeface="Wingdings 2" panose="05020102010507070707" pitchFamily="18" charset="2"/>
                      </a:rPr>
                      <m:t> </m:t>
                    </m:r>
                    <m:r>
                      <a:rPr lang="bn-BD" sz="32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itchFamily="2" charset="0"/>
                        <a:sym typeface="Wingdings 2" panose="05020102010507070707" pitchFamily="18" charset="2"/>
                      </a:rPr>
                      <m:t>বলতে</m:t>
                    </m:r>
                  </m:oMath>
                </a14:m>
                <a:r>
                  <a:rPr lang="bn-BD" sz="32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পারবে।</a:t>
                </a:r>
              </a:p>
              <a:p>
                <a:pPr marL="457200" indent="-457200">
                  <a:buFont typeface="Wingdings 2" panose="05020102010507070707" pitchFamily="18" charset="2"/>
                  <a:buChar char="³"/>
                </a:pPr>
                <a:r>
                  <a:rPr lang="bn-BD" sz="32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বাংলাদেশের কৃষির পরিধি ও পরিসর ব্যাখ্যা করতে</a:t>
                </a:r>
                <a:r>
                  <a:rPr lang="en-US" sz="32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32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পারবে।</a:t>
                </a:r>
              </a:p>
              <a:p>
                <a:pPr marL="457200" indent="-457200">
                  <a:buFont typeface="Wingdings 2" panose="05020102010507070707" pitchFamily="18" charset="2"/>
                  <a:buChar char="³"/>
                </a:pPr>
                <a:r>
                  <a:rPr lang="bn-BD" sz="32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কৃষি বিষয়ক তথ্য ও সেবা</a:t>
                </a:r>
                <a:r>
                  <a:rPr lang="en-US" sz="32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32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প্রাপ্তির উৎস চিহ্নিত</a:t>
                </a:r>
                <a:r>
                  <a:rPr lang="en-US" sz="32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করতে</a:t>
                </a:r>
                <a:r>
                  <a:rPr lang="en-US" sz="32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পারবে</a:t>
                </a:r>
                <a:r>
                  <a:rPr lang="en-US" sz="32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।</a:t>
                </a:r>
              </a:p>
              <a:p>
                <a:pPr marL="457200" indent="-457200">
                  <a:buFont typeface="Wingdings 2" panose="05020102010507070707" pitchFamily="18" charset="2"/>
                  <a:buChar char="³"/>
                </a:pPr>
                <a:r>
                  <a:rPr lang="en-US" sz="3200" dirty="0" err="1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কৃষির</a:t>
                </a:r>
                <a:r>
                  <a:rPr lang="en-US" sz="32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গুরুত্ব</a:t>
                </a:r>
                <a:r>
                  <a:rPr lang="en-US" sz="32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বর্ণনা</a:t>
                </a:r>
                <a:r>
                  <a:rPr lang="en-US" sz="32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করতে</a:t>
                </a:r>
                <a:r>
                  <a:rPr lang="en-US" sz="32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পারবে</a:t>
                </a:r>
                <a:r>
                  <a:rPr lang="en-US" sz="32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।   </a:t>
                </a:r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6971" y="1615950"/>
                <a:ext cx="9994006" cy="3972800"/>
              </a:xfrm>
              <a:prstGeom prst="rect">
                <a:avLst/>
              </a:prstGeom>
              <a:blipFill rotWithShape="0">
                <a:blip r:embed="rId2"/>
                <a:stretch>
                  <a:fillRect l="-2311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0713437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429" y="1119802"/>
            <a:ext cx="3684107" cy="24913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618" y="1119801"/>
            <a:ext cx="3678699" cy="24913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3955214" y="339559"/>
            <a:ext cx="437972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400" b="1" u="sng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মানুষের মৌলিক চাহিদা</a:t>
            </a:r>
            <a:endParaRPr lang="en-US" sz="4400" b="1" i="1" u="sng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2429" y="1119802"/>
            <a:ext cx="891591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endParaRPr lang="en-US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999599" y="1119800"/>
            <a:ext cx="697627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বস্ত্র</a:t>
            </a:r>
            <a:endParaRPr lang="en-US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7498" y="2076690"/>
            <a:ext cx="3115159" cy="35337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429" y="3986989"/>
            <a:ext cx="3684107" cy="24913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618" y="3986988"/>
            <a:ext cx="3678700" cy="24913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562429" y="5808065"/>
            <a:ext cx="1399742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বাসস্থান</a:t>
            </a:r>
            <a:endParaRPr lang="en-US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45077" y="4958785"/>
            <a:ext cx="1521570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চিকিৎসা</a:t>
            </a:r>
            <a:endParaRPr lang="en-US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725565" y="5808065"/>
            <a:ext cx="1027845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endParaRPr lang="en-US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87497" y="5740363"/>
            <a:ext cx="3115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আমাদের এই চাহিদাগুলো পূরণে কৃষি ব্যাপক ভূমিকা রাখে।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85507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0" grpId="0"/>
      <p:bldP spid="11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99948" y="797716"/>
            <a:ext cx="2265628" cy="667969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0" rIns="91440"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কৃষির পরিধি 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566219" y="2176173"/>
            <a:ext cx="9066727" cy="13727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own Arrow 3"/>
          <p:cNvSpPr/>
          <p:nvPr/>
        </p:nvSpPr>
        <p:spPr>
          <a:xfrm>
            <a:off x="10197698" y="2319030"/>
            <a:ext cx="568036" cy="900541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5752121" y="1470560"/>
            <a:ext cx="568036" cy="652261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1440309" y="2319211"/>
            <a:ext cx="568036" cy="900541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>
            <a:off x="3589683" y="2319208"/>
            <a:ext cx="568036" cy="900541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7974909" y="2319208"/>
            <a:ext cx="568036" cy="900541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5752121" y="2319210"/>
            <a:ext cx="568036" cy="900541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Up Arrow Callout 9"/>
          <p:cNvSpPr/>
          <p:nvPr/>
        </p:nvSpPr>
        <p:spPr>
          <a:xfrm>
            <a:off x="746565" y="5323645"/>
            <a:ext cx="1871674" cy="682268"/>
          </a:xfrm>
          <a:prstGeom prst="upArrowCallout">
            <a:avLst/>
          </a:prstGeom>
          <a:solidFill>
            <a:schemeClr val="bg1">
              <a:lumMod val="85000"/>
            </a:schemeClr>
          </a:solidFill>
          <a:ln w="317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ফসল উৎপাদন </a:t>
            </a:r>
          </a:p>
        </p:txBody>
      </p:sp>
      <p:sp>
        <p:nvSpPr>
          <p:cNvPr id="11" name="Up Arrow Callout 10"/>
          <p:cNvSpPr/>
          <p:nvPr/>
        </p:nvSpPr>
        <p:spPr>
          <a:xfrm>
            <a:off x="2907605" y="5323645"/>
            <a:ext cx="1994193" cy="682268"/>
          </a:xfrm>
          <a:prstGeom prst="upArrowCallout">
            <a:avLst/>
          </a:prstGeom>
          <a:solidFill>
            <a:schemeClr val="bg1">
              <a:lumMod val="85000"/>
            </a:schemeClr>
          </a:solidFill>
          <a:ln w="317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পশু পালন </a:t>
            </a:r>
          </a:p>
        </p:txBody>
      </p:sp>
      <p:sp>
        <p:nvSpPr>
          <p:cNvPr id="15" name="Up Arrow Callout 14"/>
          <p:cNvSpPr/>
          <p:nvPr/>
        </p:nvSpPr>
        <p:spPr>
          <a:xfrm>
            <a:off x="7115722" y="5323645"/>
            <a:ext cx="2293153" cy="682268"/>
          </a:xfrm>
          <a:prstGeom prst="upArrowCallout">
            <a:avLst/>
          </a:prstGeom>
          <a:solidFill>
            <a:schemeClr val="bg1">
              <a:lumMod val="85000"/>
            </a:schemeClr>
          </a:solidFill>
          <a:ln w="317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মৎস চাষ </a:t>
            </a:r>
          </a:p>
        </p:txBody>
      </p:sp>
      <p:sp>
        <p:nvSpPr>
          <p:cNvPr id="16" name="Up Arrow Callout 15"/>
          <p:cNvSpPr/>
          <p:nvPr/>
        </p:nvSpPr>
        <p:spPr>
          <a:xfrm>
            <a:off x="9539200" y="5271838"/>
            <a:ext cx="1944588" cy="734075"/>
          </a:xfrm>
          <a:prstGeom prst="upArrowCallout">
            <a:avLst/>
          </a:prstGeom>
          <a:solidFill>
            <a:schemeClr val="bg1">
              <a:lumMod val="85000"/>
            </a:schemeClr>
          </a:solidFill>
          <a:ln w="317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বনায়ন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818" y="3278525"/>
            <a:ext cx="2067806" cy="1993313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916" y="4286994"/>
            <a:ext cx="2029570" cy="98484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9645" y="3305419"/>
            <a:ext cx="2028841" cy="1008469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5722" y="3278524"/>
            <a:ext cx="2293153" cy="1993313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14" name="Up Arrow Callout 13"/>
          <p:cNvSpPr/>
          <p:nvPr/>
        </p:nvSpPr>
        <p:spPr>
          <a:xfrm>
            <a:off x="5086151" y="5323645"/>
            <a:ext cx="1899247" cy="682268"/>
          </a:xfrm>
          <a:prstGeom prst="upArrowCallout">
            <a:avLst/>
          </a:prstGeom>
          <a:solidFill>
            <a:schemeClr val="bg1">
              <a:lumMod val="85000"/>
            </a:schemeClr>
          </a:solidFill>
          <a:ln w="317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হাঁস মুরগী পালন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23" y="3278532"/>
            <a:ext cx="2208359" cy="1993305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6111" y="3278524"/>
            <a:ext cx="2164947" cy="1993314"/>
          </a:xfrm>
          <a:prstGeom prst="rect">
            <a:avLst/>
          </a:prstGeom>
          <a:ln w="63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794907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5" grpId="0" animBg="1"/>
      <p:bldP spid="16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62325" y="2921952"/>
            <a:ext cx="464261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উত্তরগুলো </a:t>
            </a:r>
            <a:r>
              <a:rPr lang="en-US" sz="4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মিলিয়ে</a:t>
            </a:r>
            <a:r>
              <a:rPr lang="en-US" sz="4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নাও</a:t>
            </a:r>
            <a:r>
              <a:rPr lang="en-US" sz="4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-</a:t>
            </a:r>
            <a:endParaRPr lang="en-GB" sz="4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076653" y="370817"/>
            <a:ext cx="2696247" cy="9233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defRPr/>
            </a:pPr>
            <a:r>
              <a:rPr lang="bn-BD" sz="5400" u="sng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5400" u="sng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322613" y="3829516"/>
            <a:ext cx="9911443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tIns="91440" rIns="274320" bIns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মানুষের মৌলিক চাহিদাগুলি হচ্ছে খাদ্য, বস্ত্র, বাসস্থান, চিকিৎসা ও  শিক্ষা।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80782" y="1174035"/>
            <a:ext cx="5580374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BD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মানুষের মৌলিক চাহিদাগুলি কি?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bn-BD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কৃষি পরিধির অন্ত্রর্ভূক্ত খাতগুলি কি কি?</a:t>
            </a:r>
            <a:endParaRPr lang="en-GB" sz="32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322614" y="4906356"/>
            <a:ext cx="9911443" cy="10772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কৃষি পরিধির অন্তর্ভূক্ত খাতগুলি- ফসল উৎপাদন, পশু পালন, হাস-মুরগী পালন, মৎস চাষ ও বনায়ন।</a:t>
            </a:r>
          </a:p>
        </p:txBody>
      </p:sp>
    </p:spTree>
    <p:extLst>
      <p:ext uri="{BB962C8B-B14F-4D97-AF65-F5344CB8AC3E}">
        <p14:creationId xmlns:p14="http://schemas.microsoft.com/office/powerpoint/2010/main" val="32479966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  <p:bldP spid="12" grpId="0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3380041" y="305469"/>
            <a:ext cx="4995278" cy="92333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bn-BD" sz="5400" u="sng" dirty="0">
                <a:latin typeface="NikoshBAN" pitchFamily="2" charset="0"/>
                <a:cs typeface="NikoshBAN" pitchFamily="2" charset="0"/>
              </a:rPr>
              <a:t>খাদ্যের যোগান ও পুষ্টি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0729" y="1305860"/>
            <a:ext cx="3776920" cy="23929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7983" y="1261484"/>
            <a:ext cx="3848758" cy="24372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4774612" y="3055589"/>
            <a:ext cx="752129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bn-BD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ধান</a:t>
            </a:r>
            <a:endParaRPr lang="en-US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180729" y="3055589"/>
            <a:ext cx="683200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bn-BD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গম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7983" y="3936511"/>
            <a:ext cx="3848758" cy="24699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0729" y="3915106"/>
            <a:ext cx="3776920" cy="24913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4676828" y="3871816"/>
            <a:ext cx="849913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bn-BD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আলু</a:t>
            </a:r>
            <a:endParaRPr lang="en-US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80729" y="3871816"/>
            <a:ext cx="803425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bn-BD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ভুট্টা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8739" y="1727105"/>
            <a:ext cx="5249315" cy="39433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83" y="1727105"/>
            <a:ext cx="5249315" cy="39433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997578" y="1727105"/>
            <a:ext cx="1818126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bn-BD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শাক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সব্জি </a:t>
            </a:r>
            <a:endParaRPr lang="en-US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366552" y="1732986"/>
            <a:ext cx="1271502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bn-BD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ফলমূল</a:t>
            </a:r>
          </a:p>
        </p:txBody>
      </p:sp>
    </p:spTree>
    <p:extLst>
      <p:ext uri="{BB962C8B-B14F-4D97-AF65-F5344CB8AC3E}">
        <p14:creationId xmlns:p14="http://schemas.microsoft.com/office/powerpoint/2010/main" val="185118137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2" grpId="0"/>
      <p:bldP spid="12" grpId="1"/>
      <p:bldP spid="19" grpId="0"/>
      <p:bldP spid="19" grpId="1"/>
      <p:bldP spid="9" grpId="0"/>
      <p:bldP spid="9" grpId="1"/>
      <p:bldP spid="10" grpId="0"/>
      <p:bldP spid="10" grpId="1"/>
      <p:bldP spid="15" grpId="0"/>
      <p:bldP spid="16" grpId="0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491</TotalTime>
  <Words>444</Words>
  <Application>Microsoft Office PowerPoint</Application>
  <PresentationFormat>Widescreen</PresentationFormat>
  <Paragraphs>133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Arial</vt:lpstr>
      <vt:lpstr>Cambria Math</vt:lpstr>
      <vt:lpstr>NikoshBAN</vt:lpstr>
      <vt:lpstr>Times New Roman</vt:lpstr>
      <vt:lpstr>Trebuchet MS</vt:lpstr>
      <vt:lpstr>Vrinda</vt:lpstr>
      <vt:lpstr>Wingdings</vt:lpstr>
      <vt:lpstr>Wingdings 2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Aminul</dc:creator>
  <cp:lastModifiedBy>Fazlul Haque</cp:lastModifiedBy>
  <cp:revision>132</cp:revision>
  <dcterms:created xsi:type="dcterms:W3CDTF">2017-03-07T12:14:18Z</dcterms:created>
  <dcterms:modified xsi:type="dcterms:W3CDTF">2018-09-29T16:24:01Z</dcterms:modified>
</cp:coreProperties>
</file>